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8" r:id="rId2"/>
    <p:sldId id="281" r:id="rId3"/>
    <p:sldId id="284" r:id="rId4"/>
    <p:sldId id="285" r:id="rId5"/>
    <p:sldId id="286" r:id="rId6"/>
    <p:sldId id="287" r:id="rId7"/>
    <p:sldId id="288" r:id="rId8"/>
    <p:sldId id="289" r:id="rId9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2F9B-8D58-4DBD-BF91-CA61E7820A50}" type="datetimeFigureOut">
              <a:rPr lang="es-ES" smtClean="0"/>
              <a:t>12/11/2021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ED57-39F7-4B06-88D6-A45231C5BD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8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34733" y="0"/>
            <a:ext cx="9457267" cy="285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6" name="Picture 6" descr="logoFundLaP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533" y="5524172"/>
            <a:ext cx="4522976" cy="8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LogoAlt72RGB"/>
          <p:cNvPicPr>
            <a:picLocks noChangeAspect="1" noChangeArrowheads="1"/>
          </p:cNvPicPr>
          <p:nvPr/>
        </p:nvPicPr>
        <p:blipFill rotWithShape="1">
          <a:blip r:embed="rId4" cstate="print"/>
          <a:srcRect l="2844" t="5541" r="2835"/>
          <a:stretch/>
        </p:blipFill>
        <p:spPr bwMode="auto">
          <a:xfrm>
            <a:off x="527384" y="5363188"/>
            <a:ext cx="2976329" cy="11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367491" y="2097050"/>
            <a:ext cx="9824509" cy="954107"/>
          </a:xfrm>
        </p:spPr>
        <p:txBody>
          <a:bodyPr anchor="b"/>
          <a:lstStyle>
            <a:lvl1pPr algn="ctr">
              <a:defRPr lang="es-E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5443011"/>
            <a:ext cx="2501908" cy="10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975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4905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25467" y="334964"/>
            <a:ext cx="2768600" cy="18700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7551" y="334964"/>
            <a:ext cx="8104716" cy="18700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044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">
            <a:extLst>
              <a:ext uri="{FF2B5EF4-FFF2-40B4-BE49-F238E27FC236}">
                <a16:creationId xmlns="" xmlns:a16="http://schemas.microsoft.com/office/drawing/2014/main" id="{76BA2ADC-A467-254B-B698-7497F51B489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9" y="1643426"/>
            <a:ext cx="5070475" cy="297434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183746" y="420187"/>
            <a:ext cx="9824509" cy="954107"/>
          </a:xfr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11" name="Imagen 10" descr="http://hlpvintraweb/portals/0/Images2021/cabecera-nuevo-hospita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08" y="1638784"/>
            <a:ext cx="5389033" cy="332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LOGO IDIPAZ_PRESENTACIÓ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2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6600" y="260649"/>
            <a:ext cx="11057467" cy="504056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0251" y="1167493"/>
            <a:ext cx="10731500" cy="442174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61950" indent="-196850">
              <a:buClr>
                <a:srgbClr val="DF0000"/>
              </a:buClr>
              <a:buSzPct val="90000"/>
              <a:buFont typeface="Courier New" panose="02070309020205020404" pitchFamily="49" charset="0"/>
              <a:buChar char="o"/>
              <a:defRPr/>
            </a:lvl2pPr>
            <a:lvl3pPr marL="558800" indent="-195263"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377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867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84" y="282576"/>
            <a:ext cx="11057467" cy="435881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3 Marcador de contenido"/>
          <p:cNvSpPr>
            <a:spLocks noGrp="1"/>
          </p:cNvSpPr>
          <p:nvPr>
            <p:ph sz="half" idx="10"/>
          </p:nvPr>
        </p:nvSpPr>
        <p:spPr>
          <a:xfrm>
            <a:off x="609600" y="975406"/>
            <a:ext cx="5386917" cy="515075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6392334" y="975405"/>
            <a:ext cx="5386917" cy="515075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8855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4641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314450"/>
            <a:ext cx="5386917" cy="860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314450"/>
            <a:ext cx="5389033" cy="860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3 Marcador de contenido"/>
          <p:cNvSpPr>
            <a:spLocks noGrp="1"/>
          </p:cNvSpPr>
          <p:nvPr>
            <p:ph sz="half" idx="10"/>
          </p:nvPr>
        </p:nvSpPr>
        <p:spPr>
          <a:xfrm>
            <a:off x="6193368" y="2174875"/>
            <a:ext cx="5386917" cy="395128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930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84" y="282576"/>
            <a:ext cx="11057467" cy="47670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360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32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800"/>
            </a:lvl2pPr>
            <a:lvl3pPr marL="558800" indent="-195263">
              <a:buFont typeface="Arial" panose="020B0604020202020204" pitchFamily="34" charset="0"/>
              <a:buChar char="•"/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01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301817" y="6483351"/>
            <a:ext cx="115146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DF0000"/>
                </a:solidFill>
                <a:cs typeface="+mn-cs"/>
              </a:rPr>
              <a:t> </a:t>
            </a:r>
            <a:fld id="{881A2DD1-4E1C-4A76-85C3-8DDAE3519B53}" type="slidenum">
              <a:rPr lang="es-ES_tradnl" sz="900" b="1">
                <a:solidFill>
                  <a:srgbClr val="DF0000"/>
                </a:solidFill>
                <a:cs typeface="+mn-cs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DF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1" y="1194929"/>
            <a:ext cx="10731500" cy="4468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text</a:t>
            </a:r>
            <a:r>
              <a:rPr lang="es-ES_tradnl" altLang="en-US" dirty="0"/>
              <a:t> </a:t>
            </a:r>
            <a:r>
              <a:rPr lang="es-ES_tradnl" altLang="en-US" dirty="0" err="1"/>
              <a:t>styles</a:t>
            </a:r>
            <a:endParaRPr lang="es-ES_tradnl" altLang="en-US" dirty="0"/>
          </a:p>
          <a:p>
            <a:pPr lvl="2"/>
            <a:r>
              <a:rPr lang="es-ES_tradnl" altLang="en-US" dirty="0" err="1"/>
              <a:t>Second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3"/>
            <a:r>
              <a:rPr lang="es-ES_tradnl" altLang="en-US" dirty="0" err="1"/>
              <a:t>Third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4"/>
            <a:r>
              <a:rPr lang="es-ES_tradnl" altLang="en-US" dirty="0" err="1"/>
              <a:t>Fourth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1784" y="282576"/>
            <a:ext cx="11057467" cy="626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Title</a:t>
            </a:r>
            <a:r>
              <a:rPr lang="es-ES_tradnl" altLang="en-US" dirty="0"/>
              <a:t> Style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"/>
            <a:ext cx="12192000" cy="182563"/>
          </a:xfrm>
          <a:prstGeom prst="rect">
            <a:avLst/>
          </a:prstGeom>
          <a:solidFill>
            <a:srgbClr val="D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81518" y="695325"/>
            <a:ext cx="117221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pic>
        <p:nvPicPr>
          <p:cNvPr id="1031" name="Picture 9" descr="LOGO IDIPAZ_PRESENTACIÓ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0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 b="1">
          <a:solidFill>
            <a:srgbClr val="01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1400">
          <a:solidFill>
            <a:srgbClr val="4D4D4D"/>
          </a:solidFill>
          <a:latin typeface="+mj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Font typeface="Wingdings" pitchFamily="2" charset="2"/>
        <a:buChar char="§"/>
        <a:defRPr sz="1400">
          <a:solidFill>
            <a:srgbClr val="4D4D4D"/>
          </a:solidFill>
          <a:latin typeface="+mj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Programa Mentor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479893F-EC00-4224-AB91-60F88FC410E4}"/>
              </a:ext>
            </a:extLst>
          </p:cNvPr>
          <p:cNvSpPr txBox="1"/>
          <p:nvPr/>
        </p:nvSpPr>
        <p:spPr>
          <a:xfrm>
            <a:off x="5810250" y="5353050"/>
            <a:ext cx="574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CICLO SEMINARIOS AES: IMPACTO Y DIFUSIÓN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F656F7E-C524-4878-88C7-AEC047D4BB3B}"/>
              </a:ext>
            </a:extLst>
          </p:cNvPr>
          <p:cNvSpPr txBox="1"/>
          <p:nvPr/>
        </p:nvSpPr>
        <p:spPr>
          <a:xfrm>
            <a:off x="6096000" y="5907048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DANIEL QUIJADA</a:t>
            </a:r>
          </a:p>
        </p:txBody>
      </p:sp>
    </p:spTree>
    <p:extLst>
      <p:ext uri="{BB962C8B-B14F-4D97-AF65-F5344CB8AC3E}">
        <p14:creationId xmlns:p14="http://schemas.microsoft.com/office/powerpoint/2010/main" val="143932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de seminarios AES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779929"/>
              </p:ext>
            </p:extLst>
          </p:nvPr>
        </p:nvGraphicFramePr>
        <p:xfrm>
          <a:off x="1567249" y="1520999"/>
          <a:ext cx="9057502" cy="381600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61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0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851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402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TEMA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PONENTE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Impacto esperado del proyecto y plan de difusión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21/10/2021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Daniel Quijada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Cómo preparar un buen presupuesto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18/11/2021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Silvia Arce y Sara Fernández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CVN-ORCID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16/12/2021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Raúl Román y Lucía Medina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Planificación metodológica para proyectos de EECC en la AES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13/01/2022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Alberto </a:t>
                      </a:r>
                      <a:r>
                        <a:rPr lang="es-E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Borobia</a:t>
                      </a:r>
                      <a:endParaRPr lang="es-E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Interés estratégico del proyecto para la convocatoria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20/01/2022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Daniel Quijada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gestión de datos científicos. Protección de datos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03/02/2022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Daniel Quijada, Estela Sánchez y Dolores Pérez</a:t>
                      </a:r>
                      <a:endParaRPr lang="es-E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lecha derecha 2"/>
          <p:cNvSpPr/>
          <p:nvPr/>
        </p:nvSpPr>
        <p:spPr>
          <a:xfrm>
            <a:off x="436605" y="18205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9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Criterios Evaluación Proyecto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5100" lvl="1" indent="0">
              <a:buNone/>
            </a:pPr>
            <a:r>
              <a:rPr lang="es-ES" sz="1800" dirty="0"/>
              <a:t>Hasta 65 puntos:</a:t>
            </a:r>
          </a:p>
          <a:p>
            <a:pPr lvl="1"/>
            <a:r>
              <a:rPr lang="es-ES" sz="1800" dirty="0"/>
              <a:t>Calidad, viabilidad, relevancia, interés, aplicabilidad y capacidad de transferencia del proyecto.</a:t>
            </a:r>
          </a:p>
          <a:p>
            <a:pPr lvl="1"/>
            <a:r>
              <a:rPr lang="es-ES" sz="1800" dirty="0"/>
              <a:t>Capacidad del proyecto para generar mejoras en la prevención, diagnóstico y tratamiento de las enfermedades y en las actividades de promoción de la salud pública y los servicios de salud y para generar sinergias, impulsar el talento y la empleabilidad y fortalecer las estructuras de gobernanza que agregan las capacidades científico-técnicas de los centros asistenciales del SNS.</a:t>
            </a:r>
          </a:p>
          <a:p>
            <a:pPr lvl="1"/>
            <a:r>
              <a:rPr lang="es-ES" sz="1800" dirty="0"/>
              <a:t>Impacto.</a:t>
            </a:r>
          </a:p>
          <a:p>
            <a:pPr lvl="1"/>
            <a:r>
              <a:rPr lang="es-ES" sz="1800" dirty="0"/>
              <a:t>Plan de difusión y de transferencia de tecnología y de resultados.</a:t>
            </a:r>
          </a:p>
          <a:p>
            <a:pPr lvl="1"/>
            <a:r>
              <a:rPr lang="es-ES" sz="1800" dirty="0"/>
              <a:t>Adecuación de la propuesta a la AES y a los objetivos y prioridades establecidos en las diferentes actuaciones y complementariedad de la misma con otras actuaciones de I+D+I nacionales, internacionales o autonómicas.</a:t>
            </a: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751561" y="2141838"/>
            <a:ext cx="10710190" cy="21747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51561" y="5589240"/>
            <a:ext cx="1026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Los apartados relativos al impacto tienen una valoración entre el 5-15% del total de puntos.</a:t>
            </a:r>
          </a:p>
        </p:txBody>
      </p:sp>
    </p:spTree>
    <p:extLst>
      <p:ext uri="{BB962C8B-B14F-4D97-AF65-F5344CB8AC3E}">
        <p14:creationId xmlns:p14="http://schemas.microsoft.com/office/powerpoint/2010/main" val="91057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/>
          <a:lstStyle/>
          <a:p>
            <a:r>
              <a:rPr lang="es-ES" dirty="0"/>
              <a:t>Apartados Memoria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2290120"/>
            <a:ext cx="5386388" cy="3237934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192838" y="2290120"/>
            <a:ext cx="5389562" cy="326807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09600" y="1268627"/>
            <a:ext cx="1097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4D4D4D"/>
                </a:solidFill>
                <a:latin typeface="+mj-lt"/>
              </a:rPr>
              <a:t>El impacto hay que detallarlo en dos secciones diferentes de la memoria:</a:t>
            </a:r>
          </a:p>
        </p:txBody>
      </p:sp>
    </p:spTree>
    <p:extLst>
      <p:ext uri="{BB962C8B-B14F-4D97-AF65-F5344CB8AC3E}">
        <p14:creationId xmlns:p14="http://schemas.microsoft.com/office/powerpoint/2010/main" val="159223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impacto de un proyecto de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0251" y="1167492"/>
            <a:ext cx="10731500" cy="4854367"/>
          </a:xfrm>
        </p:spPr>
        <p:txBody>
          <a:bodyPr numCol="2"/>
          <a:lstStyle/>
          <a:p>
            <a:r>
              <a:rPr lang="es-ES" dirty="0"/>
              <a:t>Impacto científico</a:t>
            </a:r>
          </a:p>
          <a:p>
            <a:pPr lvl="1"/>
            <a:r>
              <a:rPr lang="es-ES" dirty="0"/>
              <a:t>Avance general del conocimiento</a:t>
            </a:r>
          </a:p>
          <a:p>
            <a:pPr lvl="1"/>
            <a:r>
              <a:rPr lang="es-ES" dirty="0"/>
              <a:t>Nuevas aplicaciones en la práctica clínica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r>
              <a:rPr lang="es-ES" dirty="0"/>
              <a:t>Impacto en salud</a:t>
            </a:r>
          </a:p>
          <a:p>
            <a:pPr lvl="1"/>
            <a:r>
              <a:rPr lang="es-ES" dirty="0"/>
              <a:t>Incremento en efectividad diagnostica o terapéutica</a:t>
            </a:r>
          </a:p>
          <a:p>
            <a:pPr lvl="1"/>
            <a:r>
              <a:rPr lang="es-ES" dirty="0"/>
              <a:t>Aumento de la calidad de las nuevas prestaciones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r>
              <a:rPr lang="es-ES" dirty="0"/>
              <a:t>Impacto económico</a:t>
            </a:r>
          </a:p>
          <a:p>
            <a:pPr lvl="1"/>
            <a:r>
              <a:rPr lang="es-ES" dirty="0"/>
              <a:t>Optimización en la utilización de recursos</a:t>
            </a:r>
          </a:p>
          <a:p>
            <a:pPr lvl="1"/>
            <a:r>
              <a:rPr lang="es-ES" dirty="0"/>
              <a:t>Mayor eficiencia en el gasto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r>
              <a:rPr lang="es-ES" dirty="0"/>
              <a:t>Impacto social</a:t>
            </a:r>
          </a:p>
          <a:p>
            <a:pPr lvl="1"/>
            <a:r>
              <a:rPr lang="es-ES" dirty="0"/>
              <a:t>Relacionado con el marco estratégico</a:t>
            </a:r>
          </a:p>
        </p:txBody>
      </p:sp>
    </p:spTree>
    <p:extLst>
      <p:ext uri="{BB962C8B-B14F-4D97-AF65-F5344CB8AC3E}">
        <p14:creationId xmlns:p14="http://schemas.microsoft.com/office/powerpoint/2010/main" val="49397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 de difusión de resultados de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Es necesario diferenciar dos conceptos dentro de la comunicación de resultados de investigación:</a:t>
            </a:r>
          </a:p>
          <a:p>
            <a:pPr lvl="1"/>
            <a:r>
              <a:rPr lang="es-ES" dirty="0"/>
              <a:t>DISEMINACIÓN: su público objetivo son profesionales e investigadores de la misma área (pares). Se realiza a través de acciones clásicas:</a:t>
            </a:r>
          </a:p>
          <a:p>
            <a:pPr lvl="2"/>
            <a:r>
              <a:rPr lang="es-ES" dirty="0"/>
              <a:t>Congresos</a:t>
            </a:r>
          </a:p>
          <a:p>
            <a:pPr lvl="2"/>
            <a:r>
              <a:rPr lang="es-ES" dirty="0" err="1"/>
              <a:t>Papers</a:t>
            </a:r>
            <a:endParaRPr lang="es-ES" dirty="0"/>
          </a:p>
          <a:p>
            <a:pPr lvl="2"/>
            <a:r>
              <a:rPr lang="es-ES" dirty="0"/>
              <a:t>Open </a:t>
            </a:r>
            <a:r>
              <a:rPr lang="es-ES" dirty="0" err="1"/>
              <a:t>Science</a:t>
            </a:r>
            <a:endParaRPr lang="es-ES" dirty="0"/>
          </a:p>
          <a:p>
            <a:pPr lvl="2"/>
            <a:endParaRPr lang="es-ES" dirty="0"/>
          </a:p>
          <a:p>
            <a:pPr lvl="1"/>
            <a:r>
              <a:rPr lang="es-ES" dirty="0"/>
              <a:t>DIVULGACIÓN: su intención es dar a conocer a la sociedad en general (con grados muy diferentes de conocimiento científico) el conocimiento científico. Se centra no sólo en los últimos descubrimientos, sino también es necesario contextualizar el campo científico y adecuar el mensaje para que un público no especializado lo pueda asimilar.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882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de actuaciones de divulgación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Semana de la Ciencia (primera quincena de noviembre).</a:t>
            </a:r>
          </a:p>
          <a:p>
            <a:r>
              <a:rPr lang="es-ES" dirty="0"/>
              <a:t>Noche Europea de los Investigadores (último viernes de septiembre).</a:t>
            </a:r>
          </a:p>
          <a:p>
            <a:r>
              <a:rPr lang="es-ES" dirty="0"/>
              <a:t>Día de la mujer y la niña en la ciencia (11 de febrero).</a:t>
            </a:r>
          </a:p>
          <a:p>
            <a:r>
              <a:rPr lang="es-ES" dirty="0" err="1"/>
              <a:t>Pint</a:t>
            </a:r>
            <a:r>
              <a:rPr lang="es-ES" dirty="0"/>
              <a:t> of </a:t>
            </a:r>
            <a:r>
              <a:rPr lang="es-ES" dirty="0" err="1"/>
              <a:t>Science</a:t>
            </a:r>
            <a:r>
              <a:rPr lang="es-ES" dirty="0"/>
              <a:t>.</a:t>
            </a:r>
          </a:p>
          <a:p>
            <a:r>
              <a:rPr lang="es-ES" dirty="0"/>
              <a:t>Eventos de divulgación: </a:t>
            </a:r>
            <a:r>
              <a:rPr lang="es-ES" dirty="0" err="1"/>
              <a:t>Naukas</a:t>
            </a:r>
            <a:r>
              <a:rPr lang="es-ES" dirty="0"/>
              <a:t>, Desgranando Ciencia, etc.</a:t>
            </a:r>
          </a:p>
          <a:p>
            <a:r>
              <a:rPr lang="es-ES" dirty="0"/>
              <a:t>Actos con asociaciones de pacientes.</a:t>
            </a:r>
          </a:p>
          <a:p>
            <a:r>
              <a:rPr lang="es-ES" dirty="0"/>
              <a:t>Días Internacionales / Mundiales.</a:t>
            </a:r>
          </a:p>
          <a:p>
            <a:r>
              <a:rPr lang="es-ES" dirty="0"/>
              <a:t>Jornadas de Puertas Abiertas.</a:t>
            </a:r>
          </a:p>
          <a:p>
            <a:r>
              <a:rPr lang="es-ES" dirty="0"/>
              <a:t>Charlas en IES.</a:t>
            </a:r>
          </a:p>
          <a:p>
            <a:r>
              <a:rPr lang="es-ES" dirty="0"/>
              <a:t>Entrevistas en prensa generalista.</a:t>
            </a:r>
          </a:p>
          <a:p>
            <a:r>
              <a:rPr lang="es-ES" dirty="0"/>
              <a:t>Redes Sociales.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527" y="1167493"/>
            <a:ext cx="2857500" cy="75247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772677" y="2570459"/>
            <a:ext cx="4723201" cy="932069"/>
            <a:chOff x="6413736" y="2264130"/>
            <a:chExt cx="5048015" cy="102111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4090" y="2264130"/>
              <a:ext cx="2607661" cy="101796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3736" y="2264130"/>
              <a:ext cx="2316786" cy="1021112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6724424" y="4153019"/>
            <a:ext cx="4819706" cy="646331"/>
            <a:chOff x="6724424" y="3547960"/>
            <a:chExt cx="4819706" cy="646331"/>
          </a:xfrm>
        </p:grpSpPr>
        <p:pic>
          <p:nvPicPr>
            <p:cNvPr id="8" name="Picture 9" descr="LOGO IDIPAZ_PRESENTACIÓ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4424" y="3547960"/>
              <a:ext cx="2579307" cy="635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uadroTexto 8"/>
            <p:cNvSpPr txBox="1"/>
            <p:nvPr/>
          </p:nvSpPr>
          <p:spPr>
            <a:xfrm>
              <a:off x="9407611" y="3547960"/>
              <a:ext cx="2136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COMISIÓN FORMACIÓN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94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Contacto</a:t>
            </a: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3738564" y="1705451"/>
            <a:ext cx="471487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accent1"/>
                </a:solidFill>
                <a:latin typeface="Calibri" pitchFamily="34" charset="0"/>
              </a:rPr>
              <a:t>Secretaria Técnica de </a:t>
            </a:r>
            <a:r>
              <a:rPr lang="es-ES" sz="2800" b="1" dirty="0" err="1">
                <a:solidFill>
                  <a:schemeClr val="accent1"/>
                </a:solidFill>
                <a:latin typeface="Calibri" pitchFamily="34" charset="0"/>
              </a:rPr>
              <a:t>IdiPAZ</a:t>
            </a:r>
            <a:endParaRPr lang="es-ES" sz="2800" b="1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>
                <a:latin typeface="Calibri" pitchFamily="34" charset="0"/>
              </a:rPr>
              <a:t>Daniel </a:t>
            </a:r>
            <a:r>
              <a:rPr lang="es-ES" sz="2400" b="1" dirty="0">
                <a:latin typeface="Calibri" pitchFamily="34" charset="0"/>
              </a:rPr>
              <a:t>Quijada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Edificio </a:t>
            </a:r>
            <a:r>
              <a:rPr lang="es-ES" sz="2400" b="1" dirty="0" err="1">
                <a:latin typeface="Calibri" pitchFamily="34" charset="0"/>
              </a:rPr>
              <a:t>IdiPAZ</a:t>
            </a:r>
            <a:r>
              <a:rPr lang="es-ES" sz="2400" b="1" dirty="0">
                <a:latin typeface="Calibri" pitchFamily="34" charset="0"/>
              </a:rPr>
              <a:t>, planta baja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Teléfonos: </a:t>
            </a:r>
            <a:r>
              <a:rPr lang="es-ES" sz="2400" b="1" dirty="0" smtClean="0">
                <a:latin typeface="Calibri" pitchFamily="34" charset="0"/>
              </a:rPr>
              <a:t>441740</a:t>
            </a:r>
            <a:endParaRPr lang="es-ES" sz="2000" b="1" dirty="0">
              <a:latin typeface="Calibri" pitchFamily="34" charset="0"/>
            </a:endParaRPr>
          </a:p>
          <a:p>
            <a:r>
              <a:rPr lang="es-ES" sz="2400" b="1" dirty="0">
                <a:solidFill>
                  <a:srgbClr val="4F81BD"/>
                </a:solidFill>
                <a:latin typeface="Calibri" pitchFamily="34" charset="0"/>
              </a:rPr>
              <a:t>daniel.quijada.alcon@idipaz.es</a:t>
            </a:r>
          </a:p>
          <a:p>
            <a:r>
              <a:rPr lang="es-ES" sz="2400" b="1" dirty="0" smtClean="0">
                <a:solidFill>
                  <a:srgbClr val="4F81BD"/>
                </a:solidFill>
                <a:latin typeface="Calibri" pitchFamily="34" charset="0"/>
              </a:rPr>
              <a:t>daniel.quijada@salud.madrid.org</a:t>
            </a:r>
            <a:endParaRPr lang="es-ES" sz="2400" b="1" dirty="0">
              <a:solidFill>
                <a:srgbClr val="4F81BD"/>
              </a:solidFill>
              <a:latin typeface="Calibri" pitchFamily="34" charset="0"/>
            </a:endParaRPr>
          </a:p>
          <a:p>
            <a:endParaRPr lang="es-E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UCES">
  <a:themeElements>
    <a:clrScheme name="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A50021"/>
      </a:accent1>
      <a:accent2>
        <a:srgbClr val="FF7C80"/>
      </a:accent2>
      <a:accent3>
        <a:srgbClr val="FFFFFF"/>
      </a:accent3>
      <a:accent4>
        <a:srgbClr val="404040"/>
      </a:accent4>
      <a:accent5>
        <a:srgbClr val="CFAAAB"/>
      </a:accent5>
      <a:accent6>
        <a:srgbClr val="E77073"/>
      </a:accent6>
      <a:hlink>
        <a:srgbClr val="DDDDDD"/>
      </a:hlink>
      <a:folHlink>
        <a:srgbClr val="5F5F5F"/>
      </a:folHlink>
    </a:clrScheme>
    <a:fontScheme name="Presentación UCE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517</Words>
  <Application>Microsoft Office PowerPoint</Application>
  <PresentationFormat>Panorámica</PresentationFormat>
  <Paragraphs>84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Gill Sans MT</vt:lpstr>
      <vt:lpstr>Wingdings</vt:lpstr>
      <vt:lpstr>Presentación UCES</vt:lpstr>
      <vt:lpstr>Programa Mentor</vt:lpstr>
      <vt:lpstr>Calendario de seminarios AES</vt:lpstr>
      <vt:lpstr>Criterios Evaluación Proyecto</vt:lpstr>
      <vt:lpstr>Apartados Memoria</vt:lpstr>
      <vt:lpstr>Tipos de impacto de un proyecto de investigación</vt:lpstr>
      <vt:lpstr>Plan de difusión de resultados de investigación</vt:lpstr>
      <vt:lpstr>Ejemplo de actuaciones de divulgación</vt:lpstr>
      <vt:lpstr>Contacto</vt:lpstr>
    </vt:vector>
  </TitlesOfParts>
  <Company>Comunidad de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Convocatoria para el año 2021 de concesión de subvenciones para ayudas de Proyectos de Investigación de Medicina Personalizada de Precisión de la Acción Estratégica en Salud  2017-2020</dc:title>
  <dc:creator>Consejeria de Sanidad</dc:creator>
  <cp:lastModifiedBy>Consejeria de Sanidad</cp:lastModifiedBy>
  <cp:revision>45</cp:revision>
  <cp:lastPrinted>2021-09-14T15:19:29Z</cp:lastPrinted>
  <dcterms:created xsi:type="dcterms:W3CDTF">2021-07-15T10:05:25Z</dcterms:created>
  <dcterms:modified xsi:type="dcterms:W3CDTF">2021-11-12T09:11:12Z</dcterms:modified>
</cp:coreProperties>
</file>